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39"/>
  </p:notesMasterIdLst>
  <p:sldIdLst>
    <p:sldId id="256" r:id="rId4"/>
    <p:sldId id="258" r:id="rId5"/>
    <p:sldId id="317" r:id="rId6"/>
    <p:sldId id="288" r:id="rId7"/>
    <p:sldId id="383" r:id="rId8"/>
    <p:sldId id="384" r:id="rId9"/>
    <p:sldId id="385" r:id="rId10"/>
    <p:sldId id="404" r:id="rId11"/>
    <p:sldId id="405" r:id="rId12"/>
    <p:sldId id="350" r:id="rId13"/>
    <p:sldId id="406" r:id="rId14"/>
    <p:sldId id="407" r:id="rId15"/>
    <p:sldId id="408" r:id="rId16"/>
    <p:sldId id="409" r:id="rId17"/>
    <p:sldId id="410" r:id="rId18"/>
    <p:sldId id="411" r:id="rId19"/>
    <p:sldId id="417" r:id="rId20"/>
    <p:sldId id="412" r:id="rId21"/>
    <p:sldId id="413" r:id="rId22"/>
    <p:sldId id="414" r:id="rId23"/>
    <p:sldId id="415" r:id="rId24"/>
    <p:sldId id="416" r:id="rId25"/>
    <p:sldId id="418" r:id="rId26"/>
    <p:sldId id="420" r:id="rId27"/>
    <p:sldId id="419" r:id="rId28"/>
    <p:sldId id="421" r:id="rId29"/>
    <p:sldId id="423" r:id="rId30"/>
    <p:sldId id="422" r:id="rId31"/>
    <p:sldId id="424" r:id="rId32"/>
    <p:sldId id="425" r:id="rId33"/>
    <p:sldId id="426" r:id="rId34"/>
    <p:sldId id="427" r:id="rId35"/>
    <p:sldId id="428" r:id="rId36"/>
    <p:sldId id="429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17"/>
            <p14:sldId id="288"/>
            <p14:sldId id="383"/>
            <p14:sldId id="384"/>
            <p14:sldId id="385"/>
            <p14:sldId id="404"/>
            <p14:sldId id="405"/>
            <p14:sldId id="350"/>
            <p14:sldId id="406"/>
            <p14:sldId id="407"/>
            <p14:sldId id="408"/>
            <p14:sldId id="409"/>
            <p14:sldId id="410"/>
            <p14:sldId id="411"/>
            <p14:sldId id="417"/>
            <p14:sldId id="412"/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75472" autoAdjust="0"/>
  </p:normalViewPr>
  <p:slideViewPr>
    <p:cSldViewPr snapToGrid="0">
      <p:cViewPr varScale="1">
        <p:scale>
          <a:sx n="88" d="100"/>
          <a:sy n="88" d="100"/>
        </p:scale>
        <p:origin x="14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1/9/2015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Scope: </a:t>
            </a:r>
            <a:r>
              <a:rPr lang="en-US" dirty="0" err="1" smtClean="0"/>
              <a:t>MSTest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xUnit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Moq</a:t>
            </a:r>
            <a:r>
              <a:rPr lang="en-US" baseline="0" dirty="0" smtClean="0"/>
              <a:t>, Stubs – samples use </a:t>
            </a:r>
            <a:r>
              <a:rPr lang="en-US" baseline="0" dirty="0" err="1" smtClean="0"/>
              <a:t>MSTest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Lightning talk from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CodeMash</a:t>
            </a:r>
            <a:r>
              <a:rPr lang="en-US" baseline="0" dirty="0" smtClean="0"/>
              <a:t> 2012 (just before WAT)</a:t>
            </a:r>
          </a:p>
          <a:p>
            <a:r>
              <a:rPr lang="en-US" baseline="0" dirty="0" err="1" smtClean="0"/>
              <a:t>Async</a:t>
            </a:r>
            <a:r>
              <a:rPr lang="en-US" baseline="0" dirty="0" smtClean="0"/>
              <a:t> Unit Testing has changed a *lot* from then till now!</a:t>
            </a:r>
          </a:p>
          <a:p>
            <a:r>
              <a:rPr lang="en-US" baseline="0" dirty="0" smtClean="0"/>
              <a:t>Also parallels my son: Nov 2011 – Feb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0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tell me why the</a:t>
            </a:r>
            <a:r>
              <a:rPr lang="en-US" baseline="0" dirty="0" smtClean="0"/>
              <a:t> exception doesn’t fail the unit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2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get results from an </a:t>
            </a:r>
            <a:r>
              <a:rPr lang="en-US" dirty="0" err="1" smtClean="0"/>
              <a:t>async</a:t>
            </a:r>
            <a:r>
              <a:rPr lang="en-US" baseline="0" dirty="0" smtClean="0"/>
              <a:t> void method?</a:t>
            </a:r>
          </a:p>
          <a:p>
            <a:r>
              <a:rPr lang="en-US" baseline="0" dirty="0" smtClean="0"/>
              <a:t>Can create a </a:t>
            </a:r>
            <a:r>
              <a:rPr lang="en-US" baseline="0" dirty="0" err="1" smtClean="0"/>
              <a:t>SynchronizationContext</a:t>
            </a:r>
            <a:r>
              <a:rPr lang="en-US" baseline="0" dirty="0" smtClean="0"/>
              <a:t>, use that to detect when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 completes, and any exceptions it raises.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*can* be done, but *should* we? No. Because it </a:t>
            </a:r>
            <a:r>
              <a:rPr lang="en-US" i="1" baseline="0" dirty="0" smtClean="0"/>
              <a:t>changes the test environment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(I used to think otherwise).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4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MSTest</a:t>
            </a:r>
            <a:r>
              <a:rPr lang="en-US" dirty="0" smtClean="0"/>
              <a:t> – never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</a:t>
            </a:r>
          </a:p>
          <a:p>
            <a:r>
              <a:rPr lang="en-US" baseline="0" dirty="0" err="1" smtClean="0"/>
              <a:t>NUnit</a:t>
            </a:r>
            <a:r>
              <a:rPr lang="en-US" baseline="0" dirty="0" smtClean="0"/>
              <a:t> – use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 when necessary</a:t>
            </a:r>
          </a:p>
          <a:p>
            <a:r>
              <a:rPr lang="en-US" baseline="0" dirty="0" err="1" smtClean="0"/>
              <a:t>xUnit</a:t>
            </a:r>
            <a:r>
              <a:rPr lang="en-US" baseline="0" dirty="0" smtClean="0"/>
              <a:t> – always use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0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ExpectedException</a:t>
            </a:r>
            <a:r>
              <a:rPr lang="en-US" dirty="0" smtClean="0"/>
              <a:t> only</a:t>
            </a:r>
            <a:r>
              <a:rPr lang="en-US" baseline="0" dirty="0" smtClean="0"/>
              <a:t> checks the test method </a:t>
            </a:r>
            <a:r>
              <a:rPr lang="en-US" i="1" baseline="0" dirty="0" smtClean="0"/>
              <a:t>as a whole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good for more complex tests.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better approach takes a delegate and executes it, observing exceptions.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ExpectedException</a:t>
            </a:r>
            <a:r>
              <a:rPr lang="en-US" baseline="0" dirty="0" smtClean="0"/>
              <a:t> does work for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unit tests (</a:t>
            </a:r>
            <a:r>
              <a:rPr lang="en-US" baseline="0" dirty="0" err="1" smtClean="0"/>
              <a:t>MSTest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2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baseline="0" dirty="0" smtClean="0"/>
              <a:t>Anytime you have unit test helper methods (such as </a:t>
            </a:r>
            <a:r>
              <a:rPr lang="en-US" i="1" baseline="0" dirty="0" err="1" smtClean="0"/>
              <a:t>Assert.Throws</a:t>
            </a:r>
            <a:r>
              <a:rPr lang="en-US" i="1" baseline="0" dirty="0" smtClean="0"/>
              <a:t>) that take a delegate, those helper methods must be updated to also handle asynchronous overloads.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No, not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void! Those poor kittens!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2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NUnit</a:t>
            </a:r>
            <a:r>
              <a:rPr lang="en-US" baseline="0" dirty="0" smtClean="0"/>
              <a:t> just treats asynchronous code in </a:t>
            </a:r>
            <a:r>
              <a:rPr lang="en-US" baseline="0" dirty="0" err="1" smtClean="0"/>
              <a:t>Assert.Throws</a:t>
            </a:r>
            <a:r>
              <a:rPr lang="en-US" baseline="0" dirty="0" smtClean="0"/>
              <a:t> as though it were an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method.</a:t>
            </a:r>
          </a:p>
          <a:p>
            <a:r>
              <a:rPr lang="en-US" baseline="0" dirty="0" smtClean="0"/>
              <a:t>They create a </a:t>
            </a:r>
            <a:r>
              <a:rPr lang="en-US" baseline="0" dirty="0" err="1" smtClean="0"/>
              <a:t>SynchronizationContext</a:t>
            </a:r>
            <a:r>
              <a:rPr lang="en-US" baseline="0" dirty="0" smtClean="0"/>
              <a:t> and execute the code within that, essentially creating a sync-over-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wrapper.</a:t>
            </a:r>
          </a:p>
          <a:p>
            <a:r>
              <a:rPr lang="en-US" baseline="0" dirty="0" smtClean="0"/>
              <a:t>IMO a really bad approach but it may be too late to change for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3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Terminology is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34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31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void: even for </a:t>
            </a:r>
            <a:r>
              <a:rPr lang="en-US" dirty="0" err="1" smtClean="0"/>
              <a:t>ICommand.Execute</a:t>
            </a:r>
            <a:r>
              <a:rPr lang="en-US" dirty="0" smtClean="0"/>
              <a:t>, only</a:t>
            </a:r>
            <a:r>
              <a:rPr lang="en-US" baseline="0" dirty="0" smtClean="0"/>
              <a:t> use a tiny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void method that just awaits its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Task equivalent.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Task version is testable!</a:t>
            </a:r>
          </a:p>
          <a:p>
            <a:r>
              <a:rPr lang="en-US" baseline="0" dirty="0" smtClean="0"/>
              <a:t>Don’t skip the Red: especially if you’re new to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unit tests.</a:t>
            </a:r>
          </a:p>
          <a:p>
            <a:r>
              <a:rPr lang="en-US" baseline="0" dirty="0" smtClean="0"/>
              <a:t>Use helpers: Hopefully all unit test frameworks will have better exception testing in the near future.</a:t>
            </a:r>
          </a:p>
          <a:p>
            <a:r>
              <a:rPr lang="en-US" baseline="0" dirty="0" smtClean="0"/>
              <a:t>Also use helpers to change the </a:t>
            </a:r>
            <a:r>
              <a:rPr lang="en-US" baseline="0" dirty="0" err="1" smtClean="0"/>
              <a:t>MSTest</a:t>
            </a:r>
            <a:r>
              <a:rPr lang="en-US" baseline="0" dirty="0" smtClean="0"/>
              <a:t> stub defaults.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8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 signing</a:t>
            </a:r>
            <a:r>
              <a:rPr lang="en-US" baseline="0" dirty="0" smtClean="0"/>
              <a:t> after this talk!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“Service behavior” means this is the behavior of the stubs, and then</a:t>
            </a:r>
            <a:r>
              <a:rPr lang="en-US" baseline="0" dirty="0" smtClean="0"/>
              <a:t> test how your consuming class reacts to these scenarios.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paranoid, you could also test Synchronous Failure if you really want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1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9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35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 </a:t>
            </a:r>
            <a:r>
              <a:rPr lang="en-US" dirty="0" err="1" smtClean="0"/>
              <a:t>BeginInvoke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 are available</a:t>
            </a:r>
            <a:r>
              <a:rPr lang="en-US" baseline="0" dirty="0" smtClean="0"/>
              <a:t> at StephenCleary.com - slides, example code,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BOOK SIGNING NOW!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async</a:t>
            </a:r>
            <a:r>
              <a:rPr lang="en-US" dirty="0" smtClean="0"/>
              <a:t> keyword can only be applied to a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Details of the transformation are</a:t>
            </a:r>
            <a:r>
              <a:rPr lang="en-US" baseline="0" dirty="0" smtClean="0"/>
              <a:t> not important; just be aware that there is a transformation going 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3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“Await” is like a unary operator; it takes a single argument (like a cast).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argument</a:t>
            </a:r>
            <a:r>
              <a:rPr lang="en-US" baseline="0" dirty="0" smtClean="0"/>
              <a:t> is an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”. I won’t get into the specifics, but an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” is a type that matches a certain pattern (similar to how </a:t>
            </a:r>
            <a:r>
              <a:rPr lang="en-US" baseline="0" dirty="0" err="1" smtClean="0"/>
              <a:t>foreach</a:t>
            </a:r>
            <a:r>
              <a:rPr lang="en-US" baseline="0" dirty="0" smtClean="0"/>
              <a:t> works).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 “</a:t>
            </a:r>
            <a:r>
              <a:rPr lang="en-US" dirty="0" err="1" smtClean="0"/>
              <a:t>awaitable</a:t>
            </a:r>
            <a:r>
              <a:rPr lang="en-US" dirty="0" smtClean="0"/>
              <a:t>” represents</a:t>
            </a:r>
            <a:r>
              <a:rPr lang="en-US" baseline="0" dirty="0" smtClean="0"/>
              <a:t> an asynchronous operation. In this talk, all our “</a:t>
            </a:r>
            <a:r>
              <a:rPr lang="en-US" baseline="0" dirty="0" err="1" smtClean="0"/>
              <a:t>awaitables</a:t>
            </a:r>
            <a:r>
              <a:rPr lang="en-US" baseline="0" dirty="0" smtClean="0"/>
              <a:t>” are Task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Technically, you don’t “await” a method; you call the method and then “await” the Task it returns. But “await a method” and “</a:t>
            </a:r>
            <a:r>
              <a:rPr lang="en-US" baseline="0" dirty="0" err="1" smtClean="0"/>
              <a:t>awaitable</a:t>
            </a:r>
            <a:r>
              <a:rPr lang="en-US" baseline="0" dirty="0" smtClean="0"/>
              <a:t> method” are common phrases.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- Another method can await the task returned from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, not b/c the method is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, but b/c it returns a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Async</a:t>
            </a:r>
            <a:r>
              <a:rPr lang="en-US" baseline="0" dirty="0" smtClean="0"/>
              <a:t> methods start synchronously; so this method will (synchronously) call </a:t>
            </a:r>
            <a:r>
              <a:rPr lang="en-US" baseline="0" dirty="0" err="1" smtClean="0"/>
              <a:t>Task.Delay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then</a:t>
            </a:r>
            <a:r>
              <a:rPr lang="en-US" baseline="0" dirty="0" smtClean="0"/>
              <a:t> await.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Await is where things can start to get asynchronous.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“registering” is saying, “when</a:t>
            </a:r>
            <a:r>
              <a:rPr lang="en-US" baseline="0" dirty="0" smtClean="0"/>
              <a:t> you complete, please </a:t>
            </a:r>
            <a:r>
              <a:rPr lang="en-US" i="1" baseline="0" dirty="0" smtClean="0"/>
              <a:t>resume</a:t>
            </a:r>
            <a:r>
              <a:rPr lang="en-US" baseline="0" dirty="0" smtClean="0"/>
              <a:t> this method”.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 returns, it returns an incomplete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Task is completed when the </a:t>
            </a:r>
            <a:r>
              <a:rPr lang="en-US" baseline="0" dirty="0" err="1" smtClean="0"/>
              <a:t>DoNothingAsync</a:t>
            </a:r>
            <a:r>
              <a:rPr lang="en-US" baseline="0" dirty="0" smtClean="0"/>
              <a:t> completes (end of method or “return” statement).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8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 returned Task represents this method; when this method completes, it will complete the Task.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Await “unwraps” the Task and retrieves its result (or</a:t>
            </a:r>
            <a:r>
              <a:rPr lang="en-US" baseline="0" dirty="0" smtClean="0"/>
              <a:t> raises an exception).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a method returns a value (return statement), then that value becomes the Task’s result.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a method throws an exception, then that exception is placed on the Task.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3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 returned Task represents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method.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async</a:t>
            </a:r>
            <a:r>
              <a:rPr lang="en-US" dirty="0" smtClean="0"/>
              <a:t> state machine uses that Task to</a:t>
            </a:r>
            <a:r>
              <a:rPr lang="en-US" baseline="0" dirty="0" smtClean="0"/>
              <a:t> report completion, results, and exceptions.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 smtClean="0"/>
              <a:t>Async</a:t>
            </a:r>
            <a:r>
              <a:rPr lang="en-US" dirty="0" smtClean="0"/>
              <a:t> void kills</a:t>
            </a:r>
            <a:r>
              <a:rPr lang="en-US" baseline="0" dirty="0" smtClean="0"/>
              <a:t> kittens.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baseline="0" dirty="0" smtClean="0"/>
              <a:t>DEMO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2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6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84700" y="6230136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2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7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130427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584700" y="6230136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CodeMash</a:t>
            </a:r>
            <a:r>
              <a:rPr lang="en-US" dirty="0" smtClean="0"/>
              <a:t>, 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Unit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339386"/>
            <a:ext cx="5866720" cy="39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in two minutes*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01555" y="4229100"/>
            <a:ext cx="7921207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Not really. Just the part of TDD that is really important</a:t>
            </a:r>
            <a:b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async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unit testing.</a:t>
            </a:r>
          </a:p>
        </p:txBody>
      </p:sp>
    </p:spTree>
    <p:extLst>
      <p:ext uri="{BB962C8B-B14F-4D97-AF65-F5344CB8AC3E}">
        <p14:creationId xmlns:p14="http://schemas.microsoft.com/office/powerpoint/2010/main" val="2549374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Red/Green/Refactor cycle.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40" y="1189176"/>
            <a:ext cx="11653522" cy="11803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Why “Red”?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3243" y="2641365"/>
            <a:ext cx="63696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The Red part of the cycle tests the unit tests.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16" y="3457002"/>
            <a:ext cx="3892170" cy="28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3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	When </a:t>
            </a:r>
            <a:r>
              <a:rPr lang="en-US" dirty="0"/>
              <a:t>you skip </a:t>
            </a:r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3331028"/>
            <a:ext cx="4033157" cy="26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Void…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… </a:t>
            </a:r>
            <a:r>
              <a:rPr lang="en-US" dirty="0"/>
              <a:t>U</a:t>
            </a:r>
            <a:r>
              <a:rPr lang="en-US" dirty="0" smtClean="0"/>
              <a:t>nit </a:t>
            </a:r>
            <a:r>
              <a:rPr lang="en-US" dirty="0"/>
              <a:t>T</a:t>
            </a:r>
            <a:r>
              <a:rPr lang="en-US" dirty="0" smtClean="0"/>
              <a:t>est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8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327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22" y="1197322"/>
            <a:ext cx="8528956" cy="56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3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err="1" smtClean="0"/>
              <a:t>Async</a:t>
            </a:r>
            <a:r>
              <a:rPr lang="en-US" dirty="0" smtClean="0"/>
              <a:t> Void (which is bad)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MSTest</a:t>
            </a:r>
            <a:r>
              <a:rPr lang="en-US" dirty="0" smtClean="0"/>
              <a:t> rejects them with warning UTA007.</a:t>
            </a:r>
          </a:p>
          <a:p>
            <a:endParaRPr lang="en-US" dirty="0"/>
          </a:p>
          <a:p>
            <a:r>
              <a:rPr lang="en-US" dirty="0" err="1" smtClean="0"/>
              <a:t>NUnit</a:t>
            </a:r>
            <a:r>
              <a:rPr lang="en-US" dirty="0" smtClean="0"/>
              <a:t> supports them in 2.6.2+ and 2.9.6.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They’ve already corrected this in 2.9.7.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 smtClean="0"/>
              <a:t>xUnit</a:t>
            </a:r>
            <a:r>
              <a:rPr lang="en-US" dirty="0" smtClean="0"/>
              <a:t> currently planning to add support in 2.0.0.</a:t>
            </a:r>
          </a:p>
        </p:txBody>
      </p:sp>
    </p:spTree>
    <p:extLst>
      <p:ext uri="{BB962C8B-B14F-4D97-AF65-F5344CB8AC3E}">
        <p14:creationId xmlns:p14="http://schemas.microsoft.com/office/powerpoint/2010/main" val="138102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err="1" smtClean="0"/>
              <a:t>Async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Any unit test framework less than 3 years old!</a:t>
            </a:r>
          </a:p>
          <a:p>
            <a:endParaRPr lang="en-US" dirty="0" smtClean="0"/>
          </a:p>
          <a:p>
            <a:r>
              <a:rPr lang="en-US" dirty="0" err="1" smtClean="0"/>
              <a:t>MSTest</a:t>
            </a:r>
            <a:r>
              <a:rPr lang="en-US" dirty="0" smtClean="0"/>
              <a:t> – Visual Studio 2012</a:t>
            </a:r>
          </a:p>
          <a:p>
            <a:r>
              <a:rPr lang="en-US" dirty="0" err="1" smtClean="0"/>
              <a:t>NUnit</a:t>
            </a:r>
            <a:r>
              <a:rPr lang="en-US" dirty="0" smtClean="0"/>
              <a:t> – 2.6.2 / 2.9.6</a:t>
            </a:r>
            <a:endParaRPr lang="en-US" dirty="0"/>
          </a:p>
          <a:p>
            <a:r>
              <a:rPr lang="en-US" dirty="0" err="1" smtClean="0"/>
              <a:t>xUnit</a:t>
            </a:r>
            <a:r>
              <a:rPr lang="en-US" dirty="0" smtClean="0"/>
              <a:t> – 1.9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… ?</a:t>
            </a:r>
          </a:p>
        </p:txBody>
      </p:sp>
    </p:spTree>
    <p:extLst>
      <p:ext uri="{BB962C8B-B14F-4D97-AF65-F5344CB8AC3E}">
        <p14:creationId xmlns:p14="http://schemas.microsoft.com/office/powerpoint/2010/main" val="340002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7" y="3220249"/>
            <a:ext cx="4547507" cy="30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Exceptional Situations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26" y="3362869"/>
            <a:ext cx="3182147" cy="2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[</a:t>
            </a:r>
            <a:r>
              <a:rPr lang="en-US" dirty="0" err="1" smtClean="0"/>
              <a:t>ExpectedException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8190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ExpectedExceptionAttribute</a:t>
            </a:r>
            <a:r>
              <a:rPr lang="en-US" dirty="0" smtClean="0"/>
              <a:t> only passes the unit test if the test method raises an exception.</a:t>
            </a:r>
          </a:p>
          <a:p>
            <a:endParaRPr lang="en-US" dirty="0"/>
          </a:p>
          <a:p>
            <a:r>
              <a:rPr lang="en-US" dirty="0" smtClean="0"/>
              <a:t>Better: </a:t>
            </a:r>
            <a:r>
              <a:rPr lang="en-US" dirty="0" err="1" smtClean="0"/>
              <a:t>Assert.Throws</a:t>
            </a:r>
            <a:r>
              <a:rPr lang="en-US" dirty="0" smtClean="0"/>
              <a:t>&lt;</a:t>
            </a:r>
            <a:r>
              <a:rPr lang="en-US" dirty="0" err="1" smtClean="0"/>
              <a:t>TException</a:t>
            </a:r>
            <a:r>
              <a:rPr lang="en-US" dirty="0" smtClean="0"/>
              <a:t>&gt;(() =&gt; </a:t>
            </a:r>
            <a:r>
              <a:rPr lang="en-US" dirty="0" err="1" smtClean="0"/>
              <a:t>testcode</a:t>
            </a:r>
            <a:r>
              <a:rPr lang="en-US" dirty="0" smtClean="0"/>
              <a:t>());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Assert.ThrowsException</a:t>
            </a:r>
            <a:r>
              <a:rPr lang="en-US" dirty="0"/>
              <a:t> for </a:t>
            </a:r>
            <a:r>
              <a:rPr lang="en-US" dirty="0" err="1"/>
              <a:t>WinStore</a:t>
            </a:r>
            <a:r>
              <a:rPr lang="en-US" dirty="0"/>
              <a:t> tests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243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Delegates need </a:t>
            </a:r>
            <a:r>
              <a:rPr lang="en-US" dirty="0" err="1" smtClean="0"/>
              <a:t>async</a:t>
            </a:r>
            <a:r>
              <a:rPr lang="en-US" dirty="0" smtClean="0"/>
              <a:t> 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3667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 lambdas passed as Action parameters become </a:t>
            </a:r>
            <a:r>
              <a:rPr lang="en-US" dirty="0" err="1" smtClean="0"/>
              <a:t>async</a:t>
            </a:r>
            <a:r>
              <a:rPr lang="en-US" dirty="0" smtClean="0"/>
              <a:t> void (dun </a:t>
            </a:r>
            <a:r>
              <a:rPr lang="en-US" dirty="0" err="1" smtClean="0"/>
              <a:t>Dun</a:t>
            </a:r>
            <a:r>
              <a:rPr lang="en-US" dirty="0" smtClean="0"/>
              <a:t> DUN!!!)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Synchronous delegate with no return value:</a:t>
            </a:r>
          </a:p>
          <a:p>
            <a:r>
              <a:rPr lang="en-US" dirty="0"/>
              <a:t>	</a:t>
            </a:r>
            <a:r>
              <a:rPr lang="en-US" dirty="0" smtClean="0"/>
              <a:t>Action – void Method();</a:t>
            </a:r>
          </a:p>
          <a:p>
            <a:r>
              <a:rPr lang="en-US" dirty="0" smtClean="0"/>
              <a:t>Asynchronous delegate with no return value:</a:t>
            </a:r>
          </a:p>
          <a:p>
            <a:r>
              <a:rPr lang="en-US" dirty="0"/>
              <a:t>	</a:t>
            </a:r>
            <a:r>
              <a:rPr lang="en-US" dirty="0" err="1" smtClean="0"/>
              <a:t>Func</a:t>
            </a:r>
            <a:r>
              <a:rPr lang="en-US" dirty="0" smtClean="0"/>
              <a:t>&lt;Task&gt; </a:t>
            </a:r>
            <a:r>
              <a:rPr lang="en-US" dirty="0"/>
              <a:t>–</a:t>
            </a:r>
            <a:r>
              <a:rPr lang="en-US" dirty="0" smtClean="0"/>
              <a:t> Task </a:t>
            </a:r>
            <a:r>
              <a:rPr lang="en-US" dirty="0" err="1" smtClean="0"/>
              <a:t>MethodAsync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4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Assert.Throws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4662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void </a:t>
            </a:r>
            <a:r>
              <a:rPr lang="en-US" dirty="0" err="1" smtClean="0"/>
              <a:t>Assert.Throws</a:t>
            </a:r>
            <a:r>
              <a:rPr lang="en-US" dirty="0" smtClean="0"/>
              <a:t>(Action);</a:t>
            </a:r>
          </a:p>
          <a:p>
            <a:r>
              <a:rPr lang="en-US" dirty="0" smtClean="0"/>
              <a:t>Task </a:t>
            </a:r>
            <a:r>
              <a:rPr lang="en-US" dirty="0" err="1" smtClean="0"/>
              <a:t>Assert.ThrowsAsync</a:t>
            </a:r>
            <a:r>
              <a:rPr lang="en-US" dirty="0" smtClean="0"/>
              <a:t>(</a:t>
            </a:r>
            <a:r>
              <a:rPr lang="en-US" dirty="0" err="1" smtClean="0"/>
              <a:t>Func</a:t>
            </a:r>
            <a:r>
              <a:rPr lang="en-US" dirty="0" smtClean="0"/>
              <a:t>&lt;Task&gt;); // or “Throws”</a:t>
            </a:r>
          </a:p>
          <a:p>
            <a:endParaRPr lang="en-US" dirty="0"/>
          </a:p>
          <a:p>
            <a:r>
              <a:rPr lang="en-US" dirty="0" smtClean="0"/>
              <a:t>Support: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MSTest</a:t>
            </a:r>
            <a:r>
              <a:rPr lang="en-US" dirty="0" smtClean="0"/>
              <a:t> – but only for </a:t>
            </a:r>
            <a:r>
              <a:rPr lang="en-US" dirty="0" err="1" smtClean="0"/>
              <a:t>WinStore</a:t>
            </a:r>
            <a:r>
              <a:rPr lang="en-US" dirty="0" smtClean="0"/>
              <a:t> unit test projects.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xUnit</a:t>
            </a:r>
            <a:r>
              <a:rPr lang="en-US" dirty="0" smtClean="0"/>
              <a:t> – 2.0.0 prerelease.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NUnit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1334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Async</a:t>
            </a:r>
            <a:r>
              <a:rPr lang="en-US" dirty="0" smtClean="0"/>
              <a:t> Exceptions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83" y="3308440"/>
            <a:ext cx="3182147" cy="2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Stubs, Mocks,</a:t>
            </a:r>
            <a:br>
              <a:rPr lang="en-US" dirty="0" smtClean="0"/>
            </a:br>
            <a:r>
              <a:rPr lang="en-US" sz="5400" dirty="0" smtClean="0"/>
              <a:t>Doubles, Fakes, Dummies, 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50938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Delegates, 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71520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Mocking frameworks generally have helper methods that are delegate-based, for setting up mock/stub behavior.</a:t>
            </a:r>
          </a:p>
          <a:p>
            <a:endParaRPr lang="en-US" dirty="0"/>
          </a:p>
          <a:p>
            <a:r>
              <a:rPr lang="en-US" dirty="0" smtClean="0"/>
              <a:t>As long as your SUT is using </a:t>
            </a:r>
            <a:r>
              <a:rPr lang="en-US" dirty="0" err="1" smtClean="0"/>
              <a:t>async</a:t>
            </a:r>
            <a:r>
              <a:rPr lang="en-US" dirty="0" smtClean="0"/>
              <a:t> Task and not </a:t>
            </a:r>
            <a:r>
              <a:rPr lang="en-US" dirty="0" err="1" smtClean="0"/>
              <a:t>async</a:t>
            </a:r>
            <a:r>
              <a:rPr lang="en-US" dirty="0" smtClean="0"/>
              <a:t> void, this is not a problem.</a:t>
            </a:r>
          </a:p>
          <a:p>
            <a:endParaRPr lang="en-US" dirty="0"/>
          </a:p>
          <a:p>
            <a:r>
              <a:rPr lang="en-US" dirty="0" smtClean="0"/>
              <a:t>But some frameworks also have a </a:t>
            </a:r>
            <a:r>
              <a:rPr lang="en-US" i="1" dirty="0" smtClean="0"/>
              <a:t>default</a:t>
            </a:r>
            <a:r>
              <a:rPr lang="en-US" dirty="0" smtClean="0"/>
              <a:t> behavior, which may not be what you want.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4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Async</a:t>
            </a:r>
            <a:r>
              <a:rPr lang="en-US" dirty="0" smtClean="0"/>
              <a:t> Stubs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59" y="1469272"/>
            <a:ext cx="5570888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16" y="3438694"/>
            <a:ext cx="3586367" cy="28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 smtClean="0"/>
              <a:t>async</a:t>
            </a:r>
            <a:r>
              <a:rPr lang="en-US" dirty="0" smtClean="0"/>
              <a:t> tests, we’re really just calling the system’s </a:t>
            </a:r>
            <a:r>
              <a:rPr lang="en-US" dirty="0" err="1" smtClean="0"/>
              <a:t>async</a:t>
            </a:r>
            <a:r>
              <a:rPr lang="en-US" dirty="0" smtClean="0"/>
              <a:t> method and then </a:t>
            </a:r>
            <a:r>
              <a:rPr lang="en-US" i="1" dirty="0" smtClean="0"/>
              <a:t>testing the task it returns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Guidelines: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Avoid </a:t>
            </a:r>
            <a:r>
              <a:rPr lang="en-US" dirty="0" err="1" smtClean="0"/>
              <a:t>async</a:t>
            </a:r>
            <a:r>
              <a:rPr lang="en-US" dirty="0" smtClean="0"/>
              <a:t> void in your app. </a:t>
            </a:r>
            <a:r>
              <a:rPr lang="en-US" i="1" dirty="0" smtClean="0"/>
              <a:t>Seriously</a:t>
            </a:r>
            <a:r>
              <a:rPr lang="en-US" dirty="0" smtClean="0"/>
              <a:t> avoid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Never</a:t>
            </a:r>
            <a:r>
              <a:rPr lang="en-US" dirty="0" smtClean="0"/>
              <a:t> use </a:t>
            </a:r>
            <a:r>
              <a:rPr lang="en-US" dirty="0" err="1" smtClean="0"/>
              <a:t>async</a:t>
            </a:r>
            <a:r>
              <a:rPr lang="en-US" dirty="0" smtClean="0"/>
              <a:t> void unit tests.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Don’t skip the Red part of the TDD cycle.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your own helpers for exceptional situations.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39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Conditions to Test?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9186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At least test the following service behaviors: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Asynchronous Success.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Asynchronous Failure.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also consider: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Synchronous Success.</a:t>
            </a:r>
          </a:p>
        </p:txBody>
      </p:sp>
    </p:spTree>
    <p:extLst>
      <p:ext uri="{BB962C8B-B14F-4D97-AF65-F5344CB8AC3E}">
        <p14:creationId xmlns:p14="http://schemas.microsoft.com/office/powerpoint/2010/main" val="493590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Real-World (Almost)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5" y="3329980"/>
            <a:ext cx="3839300" cy="28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8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Advanced Topic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81" y="3483428"/>
            <a:ext cx="333763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2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8233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Sometimes you </a:t>
            </a:r>
            <a:r>
              <a:rPr lang="en-US" i="1" dirty="0" smtClean="0"/>
              <a:t>need</a:t>
            </a:r>
            <a:r>
              <a:rPr lang="en-US" dirty="0" smtClean="0"/>
              <a:t> a context, e.g., </a:t>
            </a:r>
            <a:r>
              <a:rPr lang="en-US" dirty="0" err="1" smtClean="0"/>
              <a:t>ViewModels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 general solution: </a:t>
            </a:r>
            <a:r>
              <a:rPr lang="en-US" dirty="0" err="1" smtClean="0"/>
              <a:t>AsyncContext</a:t>
            </a:r>
            <a:r>
              <a:rPr lang="en-US" dirty="0" smtClean="0"/>
              <a:t> in </a:t>
            </a:r>
            <a:r>
              <a:rPr lang="en-US" dirty="0" err="1" smtClean="0"/>
              <a:t>AsyncEx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82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Windows Store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82333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CoreDispatcher.RunAsync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there is a workaround.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WPF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2714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Dispatcher.Invoke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use </a:t>
            </a:r>
            <a:r>
              <a:rPr lang="en-US" dirty="0" err="1" smtClean="0"/>
              <a:t>WpfContext</a:t>
            </a:r>
            <a:r>
              <a:rPr lang="en-US" dirty="0"/>
              <a:t> in https://</a:t>
            </a:r>
            <a:r>
              <a:rPr lang="en-US" dirty="0" smtClean="0"/>
              <a:t>github.com/StephenCleary/AsyncCTPUtil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25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Contexts: </a:t>
            </a:r>
            <a:r>
              <a:rPr lang="en-US" dirty="0" err="1" smtClean="0"/>
              <a:t>WinForms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327140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shouldn’t be using </a:t>
            </a:r>
            <a:r>
              <a:rPr lang="en-US" dirty="0" err="1" smtClean="0"/>
              <a:t>Control.Invoke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if you are… use </a:t>
            </a:r>
            <a:r>
              <a:rPr lang="en-US" dirty="0" err="1" smtClean="0"/>
              <a:t>WindowsFormsContext</a:t>
            </a:r>
            <a:r>
              <a:rPr lang="en-US" dirty="0" smtClean="0"/>
              <a:t> </a:t>
            </a:r>
            <a:r>
              <a:rPr lang="en-US" dirty="0"/>
              <a:t>in https://</a:t>
            </a:r>
            <a:r>
              <a:rPr lang="en-US" dirty="0" smtClean="0"/>
              <a:t>github.com/StephenCleary/AsyncCTPUtil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3" y="3897085"/>
            <a:ext cx="3608614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4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239" y="3252525"/>
            <a:ext cx="399147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26" y="348343"/>
            <a:ext cx="4288985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62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A(</a:t>
            </a:r>
            <a:r>
              <a:rPr lang="en-US" dirty="0" err="1" smtClean="0"/>
              <a:t>nother</a:t>
            </a:r>
            <a:r>
              <a:rPr lang="en-US" dirty="0" smtClean="0"/>
              <a:t>) Review of </a:t>
            </a:r>
            <a:r>
              <a:rPr lang="en-US" dirty="0" err="1" smtClean="0"/>
              <a:t>Async</a:t>
            </a:r>
            <a:r>
              <a:rPr lang="en-US" dirty="0" smtClean="0"/>
              <a:t>/Await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49" y="3287484"/>
            <a:ext cx="4171513" cy="3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Enables the </a:t>
            </a:r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 for that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Transforms the method into a state machine, very similar to the </a:t>
            </a:r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/>
              <a:t>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351579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958361"/>
            <a:ext cx="11653522" cy="22835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Takes a single argument.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Awaitable</a:t>
            </a:r>
            <a:r>
              <a:rPr lang="en-US" dirty="0" smtClean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Usually a </a:t>
            </a:r>
            <a:r>
              <a:rPr lang="en-US" sz="323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8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sz="3282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 smtClean="0"/>
              <a:t>.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0" y="2958023"/>
            <a:ext cx="5641703" cy="2142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delay =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(100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delay;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33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/>
              <a:t> behavior: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 err="1" smtClean="0"/>
              <a:t>awaitable</a:t>
            </a:r>
            <a:r>
              <a:rPr lang="en-US" dirty="0" smtClean="0"/>
              <a:t> (task) is complete, continues synchronously.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Otherwise: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i="1" dirty="0" smtClean="0"/>
              <a:t>Pauses</a:t>
            </a:r>
            <a:r>
              <a:rPr lang="en-US" dirty="0" smtClean="0"/>
              <a:t> the method and registers it with the </a:t>
            </a:r>
            <a:r>
              <a:rPr lang="en-US" dirty="0" err="1" smtClean="0"/>
              <a:t>awaitable</a:t>
            </a:r>
            <a:r>
              <a:rPr lang="en-US" dirty="0" smtClean="0"/>
              <a:t>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Then </a:t>
            </a:r>
            <a:r>
              <a:rPr lang="en-US" i="1" dirty="0" smtClean="0"/>
              <a:t>returns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915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468368"/>
          </a:xfrm>
        </p:spPr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AddTwoAsync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await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GetIntAsync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+ 2;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2756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What the Task means: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Represents the execution of the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Contains the result of the method (including exceptions). </a:t>
            </a:r>
          </a:p>
        </p:txBody>
      </p:sp>
    </p:spTree>
    <p:extLst>
      <p:ext uri="{BB962C8B-B14F-4D97-AF65-F5344CB8AC3E}">
        <p14:creationId xmlns:p14="http://schemas.microsoft.com/office/powerpoint/2010/main" val="2643076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Bits (for testing)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40" y="1189176"/>
            <a:ext cx="11653522" cy="37194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When testing an asynchronous (Task-returning) method, the important part to test is the Task that it returns.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This is one major reason why to avoid </a:t>
            </a:r>
            <a:r>
              <a:rPr lang="en-US" dirty="0" err="1" smtClean="0"/>
              <a:t>async</a:t>
            </a:r>
            <a:r>
              <a:rPr lang="en-US" dirty="0" smtClean="0"/>
              <a:t> void.</a:t>
            </a:r>
          </a:p>
          <a:p>
            <a:endParaRPr lang="en-US" dirty="0"/>
          </a:p>
          <a:p>
            <a:r>
              <a:rPr lang="en-US" dirty="0" smtClean="0"/>
              <a:t>The await operator has special behavior when the asynchronous operation is already complete.</a:t>
            </a:r>
          </a:p>
        </p:txBody>
      </p:sp>
    </p:spTree>
    <p:extLst>
      <p:ext uri="{BB962C8B-B14F-4D97-AF65-F5344CB8AC3E}">
        <p14:creationId xmlns:p14="http://schemas.microsoft.com/office/powerpoint/2010/main" val="314855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16384</TotalTime>
  <Words>1531</Words>
  <Application>Microsoft Office PowerPoint</Application>
  <PresentationFormat>Widescreen</PresentationFormat>
  <Paragraphs>254</Paragraphs>
  <Slides>35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Unit Testing</vt:lpstr>
      <vt:lpstr>Who is this guy?</vt:lpstr>
      <vt:lpstr>PowerPoint Presentation</vt:lpstr>
      <vt:lpstr>A(nother) Review of Async/Await</vt:lpstr>
      <vt:lpstr>Introduction to Async</vt:lpstr>
      <vt:lpstr>Introduction to Async</vt:lpstr>
      <vt:lpstr>Introduction to Async</vt:lpstr>
      <vt:lpstr>Introduction to Async</vt:lpstr>
      <vt:lpstr>The Important Bits (for testing)</vt:lpstr>
      <vt:lpstr>TDD in two minutes*</vt:lpstr>
      <vt:lpstr>The Red/Green/Refactor cycle.</vt:lpstr>
      <vt:lpstr>Demo:  When you skip Red</vt:lpstr>
      <vt:lpstr>Avoid Async Void…  … Unit Test Methods</vt:lpstr>
      <vt:lpstr>Avoid Async Void</vt:lpstr>
      <vt:lpstr>Support for Async Void (which is bad)</vt:lpstr>
      <vt:lpstr>Support for Async Task</vt:lpstr>
      <vt:lpstr>Demo:  Avoid Async Void</vt:lpstr>
      <vt:lpstr>Exceptional Situations</vt:lpstr>
      <vt:lpstr>Better than [ExpectedException]</vt:lpstr>
      <vt:lpstr>Delegates need async help!</vt:lpstr>
      <vt:lpstr>Async Assert.Throws?</vt:lpstr>
      <vt:lpstr>Demo:  Async Exceptions</vt:lpstr>
      <vt:lpstr>Async Stubs, Mocks, Doubles, Fakes, Dummies, …</vt:lpstr>
      <vt:lpstr>Delegates, Again</vt:lpstr>
      <vt:lpstr>Demo:  Async Stubs</vt:lpstr>
      <vt:lpstr>Putting It All Together</vt:lpstr>
      <vt:lpstr>A Quick Review</vt:lpstr>
      <vt:lpstr>What Conditions to Test?</vt:lpstr>
      <vt:lpstr>Demo:  Real-World (Almost)</vt:lpstr>
      <vt:lpstr>The Advanced Topic</vt:lpstr>
      <vt:lpstr>Contexts</vt:lpstr>
      <vt:lpstr>Contexts: Windows Store</vt:lpstr>
      <vt:lpstr>Contexts: WPF</vt:lpstr>
      <vt:lpstr>Contexts: WinForms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386</cp:revision>
  <dcterms:created xsi:type="dcterms:W3CDTF">2013-02-28T01:41:02Z</dcterms:created>
  <dcterms:modified xsi:type="dcterms:W3CDTF">2015-01-09T18:38:02Z</dcterms:modified>
</cp:coreProperties>
</file>